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11"/>
  </p:notesMasterIdLst>
  <p:sldIdLst>
    <p:sldId id="256" r:id="rId3"/>
    <p:sldId id="293" r:id="rId4"/>
    <p:sldId id="280" r:id="rId5"/>
    <p:sldId id="294" r:id="rId6"/>
    <p:sldId id="284" r:id="rId7"/>
    <p:sldId id="285" r:id="rId8"/>
    <p:sldId id="289" r:id="rId9"/>
    <p:sldId id="279" r:id="rId10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82" d="100"/>
          <a:sy n="82" d="100"/>
        </p:scale>
        <p:origin x="37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281F-DBBE-4EBF-92C6-79328EED9B1E}" type="datetimeFigureOut">
              <a:rPr lang="en-IN" smtClean="0"/>
              <a:t>05-09-2021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4C3CA-A8D7-4292-AC51-8D0A5A69F5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306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b830689c6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b830689c60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81C26-3CF2-45F0-AD7E-011978B1E6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739025-DBCD-4AB7-A446-8A8CEAA9A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1E88FE-30EA-4FE0-B7BE-0A9FA7024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05-09-2021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87BD2-3D7D-499E-9AAB-CE5A6210A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6A519-1EBD-4925-B861-3C5D4DC5F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33335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05-09-2021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05-09-2021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41622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4410" y="2606260"/>
            <a:ext cx="9855427" cy="264687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3GPP SA Proposal</a:t>
            </a:r>
            <a:br>
              <a:rPr lang="en-US" sz="3600" dirty="0"/>
            </a:br>
            <a:br>
              <a:rPr lang="en-US" sz="3600" dirty="0"/>
            </a:br>
            <a:r>
              <a:rPr lang="en-US" sz="1600" dirty="0">
                <a:solidFill>
                  <a:schemeClr val="bg1"/>
                </a:solidFill>
              </a:rPr>
              <a:t>c</a:t>
            </a:r>
            <a:br>
              <a:rPr lang="en-US" sz="3600" dirty="0"/>
            </a:br>
            <a:r>
              <a:rPr lang="en-US" sz="3600" dirty="0"/>
              <a:t>Interworking of Non-3GPP Broadcast Networks with 3GPP 5G System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Source: Saankhya Labs</a:t>
            </a:r>
            <a:br>
              <a:rPr lang="en-US" sz="3600" dirty="0"/>
            </a:br>
            <a:r>
              <a:rPr lang="en-US" sz="3600" dirty="0"/>
              <a:t>Cosignees: One Media, Ligado Networks, Fraunhofer IIS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3600" dirty="0"/>
              <a:t>CEWiT, Tejas Networks, IIT Bombay, IIT Kanpur,</a:t>
            </a:r>
            <a:br>
              <a:rPr lang="en-US" sz="3600" dirty="0"/>
            </a:br>
            <a:r>
              <a:rPr lang="en-US" sz="3600" dirty="0"/>
              <a:t>IIT Madras, IIT Hyderabad, IIT Kharagpur </a:t>
            </a:r>
            <a:endParaRPr lang="en-IN" sz="3600" dirty="0"/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1800" kern="0" dirty="0"/>
              <a:t>Increased Video Traffic in Cellular Networks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Congestion in Cellular Networks</a:t>
            </a:r>
          </a:p>
          <a:p>
            <a:pPr algn="l"/>
            <a:r>
              <a:rPr lang="en-GB" sz="1800" kern="0" dirty="0"/>
              <a:t>Non-3GPP Digital Terrestrial Broadcasting Technologies and Non-3GPP </a:t>
            </a:r>
            <a:r>
              <a:rPr lang="en-US" sz="1800" kern="0" dirty="0"/>
              <a:t>Satellite Broadcasting Technologies, which may be introduced to 3GPP/NTN for standardization</a:t>
            </a:r>
            <a:endParaRPr lang="en-GB" sz="1800" kern="0" dirty="0"/>
          </a:p>
          <a:p>
            <a:pPr lvl="1">
              <a:lnSpc>
                <a:spcPct val="115000"/>
              </a:lnSpc>
            </a:pPr>
            <a:r>
              <a:rPr lang="en-IN" sz="1600" kern="0" dirty="0"/>
              <a:t>Support for Multi Frequency as well as Single Frequency Network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Large Coverage Area Support (Example - Rural)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High Spectral Efficiency - Higher Mod-Cod support like 1K-QAM (ATSC3)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Improved Mobility Support</a:t>
            </a:r>
          </a:p>
          <a:p>
            <a:pPr>
              <a:lnSpc>
                <a:spcPct val="115000"/>
              </a:lnSpc>
            </a:pPr>
            <a:r>
              <a:rPr lang="en-GB" sz="1800" kern="0" dirty="0"/>
              <a:t>Convergence of Cellular and Non-3GPP Digital Terrestrial Broadcast Network (DTT)/Non-3GPP Satellite Broadcasting Technologies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To utilize Non-3GPP DTT for Video Traffic (Multicast/Broadcast Delivery)</a:t>
            </a:r>
          </a:p>
          <a:p>
            <a:pPr lvl="2">
              <a:lnSpc>
                <a:spcPct val="115000"/>
              </a:lnSpc>
            </a:pPr>
            <a:r>
              <a:rPr lang="en-GB" sz="1400" kern="0" dirty="0"/>
              <a:t>Improves Resource Utilization across non-3GPP DTT and 3GPP 5G NG-RAN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Reduces Load on Cellular Network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Interfacing to Legacy and New Broadcasting Networks opens business opportunities in conjunction with 5GS</a:t>
            </a:r>
          </a:p>
          <a:p>
            <a:pPr lvl="2">
              <a:lnSpc>
                <a:spcPct val="115000"/>
              </a:lnSpc>
            </a:pPr>
            <a:r>
              <a:rPr lang="en-GB" sz="1400" kern="0" dirty="0"/>
              <a:t>ATSC3 Deployed in USA, Korea &amp; DVB-T2 is deployed in 144 countries</a:t>
            </a:r>
          </a:p>
        </p:txBody>
      </p:sp>
    </p:spTree>
    <p:extLst>
      <p:ext uri="{BB962C8B-B14F-4D97-AF65-F5344CB8AC3E}">
        <p14:creationId xmlns:p14="http://schemas.microsoft.com/office/powerpoint/2010/main" val="3995261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Convergence Support in 5G System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490330" y="901150"/>
            <a:ext cx="10392805" cy="5758070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/>
              <a:t>Converged Core in 3GPP 5G System</a:t>
            </a:r>
            <a:endParaRPr lang="en-GB" sz="2000" kern="0" dirty="0"/>
          </a:p>
          <a:p>
            <a:pPr lvl="1">
              <a:lnSpc>
                <a:spcPct val="115000"/>
              </a:lnSpc>
            </a:pPr>
            <a:r>
              <a:rPr lang="en-GB" sz="2000" kern="0" dirty="0"/>
              <a:t>Support for both 3GPP and Non-3GPP Access Networks with a common AN-CN Interface</a:t>
            </a:r>
          </a:p>
          <a:p>
            <a:pPr lvl="2">
              <a:lnSpc>
                <a:spcPct val="115000"/>
              </a:lnSpc>
            </a:pPr>
            <a:r>
              <a:rPr lang="en-GB" sz="1800" kern="0" dirty="0"/>
              <a:t>Allows Interworking with Non-3GPP Access  (Trusted/Untrusted WLAN, Wireline)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Support for Multicast/Broadcast Services Enabled (TS 23.247)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Interworking of Non-3GPP DTT/Satellite Broadcasting Technologies with 5G Core</a:t>
            </a:r>
          </a:p>
          <a:p>
            <a:pPr lvl="1">
              <a:lnSpc>
                <a:spcPct val="115000"/>
              </a:lnSpc>
            </a:pPr>
            <a:r>
              <a:rPr lang="en-GB" sz="1968" kern="0" dirty="0"/>
              <a:t>As another type of Non-3GPP Access Network supporting Multicast/Broadcast Services</a:t>
            </a:r>
          </a:p>
          <a:p>
            <a:pPr lvl="1">
              <a:lnSpc>
                <a:spcPct val="115000"/>
              </a:lnSpc>
            </a:pPr>
            <a:r>
              <a:rPr lang="en-GB" sz="1968" kern="0" dirty="0"/>
              <a:t>Aligned with 5G System Architectural Principles</a:t>
            </a:r>
          </a:p>
        </p:txBody>
      </p:sp>
    </p:spTree>
    <p:extLst>
      <p:ext uri="{BB962C8B-B14F-4D97-AF65-F5344CB8AC3E}">
        <p14:creationId xmlns:p14="http://schemas.microsoft.com/office/powerpoint/2010/main" val="283491268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IN" b="1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3360379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305EC-20C0-4ED9-A530-F40B98C7F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183" y="126889"/>
            <a:ext cx="11685003" cy="763600"/>
          </a:xfrm>
        </p:spPr>
        <p:txBody>
          <a:bodyPr>
            <a:normAutofit/>
          </a:bodyPr>
          <a:lstStyle/>
          <a:p>
            <a:pPr algn="l"/>
            <a:r>
              <a:rPr lang="en-IN" dirty="0"/>
              <a:t>System Architecture  </a:t>
            </a:r>
            <a:r>
              <a:rPr lang="en-IN" sz="2400" dirty="0"/>
              <a:t>(Non-3GPP MB Network Integrated with 5G Core)</a:t>
            </a:r>
            <a:endParaRPr lang="en-IN" sz="3600" dirty="0"/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049FC874-6836-4375-91E5-A31EDA2BD9E0}"/>
              </a:ext>
            </a:extLst>
          </p:cNvPr>
          <p:cNvSpPr/>
          <p:nvPr/>
        </p:nvSpPr>
        <p:spPr>
          <a:xfrm>
            <a:off x="3447301" y="1956843"/>
            <a:ext cx="2574944" cy="1377123"/>
          </a:xfrm>
          <a:prstGeom prst="cloud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7195FD54-EDA0-4C84-82DC-687105BB0F37}"/>
              </a:ext>
            </a:extLst>
          </p:cNvPr>
          <p:cNvSpPr/>
          <p:nvPr/>
        </p:nvSpPr>
        <p:spPr>
          <a:xfrm>
            <a:off x="7281619" y="2796083"/>
            <a:ext cx="1292561" cy="1846379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/>
              <a:t>Multicast Broadcast System</a:t>
            </a:r>
          </a:p>
          <a:p>
            <a:pPr algn="ctr"/>
            <a:r>
              <a:rPr lang="en-IN" sz="1600" dirty="0"/>
              <a:t>(MBS)</a:t>
            </a:r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CB301E08-8ACE-4985-A7AE-913D8ABF5973}"/>
              </a:ext>
            </a:extLst>
          </p:cNvPr>
          <p:cNvSpPr/>
          <p:nvPr/>
        </p:nvSpPr>
        <p:spPr>
          <a:xfrm>
            <a:off x="3443276" y="4110937"/>
            <a:ext cx="2333219" cy="1377123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60AC66E-DAFE-441E-85AF-6CD5FFE968E5}"/>
              </a:ext>
            </a:extLst>
          </p:cNvPr>
          <p:cNvSpPr/>
          <p:nvPr/>
        </p:nvSpPr>
        <p:spPr>
          <a:xfrm>
            <a:off x="1333597" y="3318536"/>
            <a:ext cx="914365" cy="101028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UE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CF1EBC6E-1A10-4DE3-A866-026FCB0C94EB}"/>
              </a:ext>
            </a:extLst>
          </p:cNvPr>
          <p:cNvSpPr/>
          <p:nvPr/>
        </p:nvSpPr>
        <p:spPr>
          <a:xfrm rot="10396618">
            <a:off x="2216134" y="2714246"/>
            <a:ext cx="4992265" cy="897040"/>
          </a:xfrm>
          <a:custGeom>
            <a:avLst/>
            <a:gdLst>
              <a:gd name="connsiteX0" fmla="*/ 4316818 w 4316818"/>
              <a:gd name="connsiteY0" fmla="*/ 106326 h 1021215"/>
              <a:gd name="connsiteX1" fmla="*/ 2743200 w 4316818"/>
              <a:gd name="connsiteY1" fmla="*/ 1020726 h 1021215"/>
              <a:gd name="connsiteX2" fmla="*/ 0 w 4316818"/>
              <a:gd name="connsiteY2" fmla="*/ 0 h 1021215"/>
              <a:gd name="connsiteX3" fmla="*/ 0 w 4316818"/>
              <a:gd name="connsiteY3" fmla="*/ 0 h 1021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6818" h="1021215">
                <a:moveTo>
                  <a:pt x="4316818" y="106326"/>
                </a:moveTo>
                <a:cubicBezTo>
                  <a:pt x="3889744" y="572386"/>
                  <a:pt x="3462670" y="1038447"/>
                  <a:pt x="2743200" y="1020726"/>
                </a:cubicBezTo>
                <a:cubicBezTo>
                  <a:pt x="2023730" y="1003005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accent1">
                <a:lumMod val="50000"/>
              </a:schemeClr>
            </a:solidFill>
            <a:prstDash val="dash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E9B9F41-F366-4964-AC75-BB475F5C927E}"/>
              </a:ext>
            </a:extLst>
          </p:cNvPr>
          <p:cNvSpPr txBox="1"/>
          <p:nvPr/>
        </p:nvSpPr>
        <p:spPr>
          <a:xfrm>
            <a:off x="3743958" y="2260105"/>
            <a:ext cx="2032536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>
                <a:solidFill>
                  <a:schemeClr val="bg1"/>
                </a:solidFill>
              </a:rPr>
              <a:t>3GPP 5G Network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21719C-6BC6-4B11-9E4E-565201752668}"/>
              </a:ext>
            </a:extLst>
          </p:cNvPr>
          <p:cNvSpPr txBox="1"/>
          <p:nvPr/>
        </p:nvSpPr>
        <p:spPr>
          <a:xfrm>
            <a:off x="3553306" y="4444394"/>
            <a:ext cx="2113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>
                <a:solidFill>
                  <a:schemeClr val="bg1"/>
                </a:solidFill>
              </a:rPr>
              <a:t>Non 3GPP Multicast/Broadcast Network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1A7C7E6E-9FCA-47B7-8DA1-6C759FE8DB2D}"/>
              </a:ext>
            </a:extLst>
          </p:cNvPr>
          <p:cNvSpPr/>
          <p:nvPr/>
        </p:nvSpPr>
        <p:spPr>
          <a:xfrm>
            <a:off x="9541054" y="2796083"/>
            <a:ext cx="1235529" cy="1846379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/>
              <a:t>Content Provider</a:t>
            </a:r>
          </a:p>
          <a:p>
            <a:pPr algn="ctr"/>
            <a:r>
              <a:rPr lang="en-IN" sz="1600" dirty="0"/>
              <a:t>(AF)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62C6D9E-6A7F-4DCD-BCE9-DB1F3332D100}"/>
              </a:ext>
            </a:extLst>
          </p:cNvPr>
          <p:cNvCxnSpPr>
            <a:cxnSpLocks/>
            <a:stCxn id="44" idx="1"/>
            <a:endCxn id="86" idx="3"/>
          </p:cNvCxnSpPr>
          <p:nvPr/>
        </p:nvCxnSpPr>
        <p:spPr>
          <a:xfrm flipH="1">
            <a:off x="8574180" y="3719272"/>
            <a:ext cx="966873" cy="0"/>
          </a:xfrm>
          <a:prstGeom prst="straightConnector1">
            <a:avLst/>
          </a:prstGeom>
          <a:ln w="25400">
            <a:solidFill>
              <a:schemeClr val="accent1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F48DC5D-2C40-40C9-B3F0-8F74C3511E8A}"/>
              </a:ext>
            </a:extLst>
          </p:cNvPr>
          <p:cNvSpPr txBox="1"/>
          <p:nvPr/>
        </p:nvSpPr>
        <p:spPr>
          <a:xfrm>
            <a:off x="277448" y="1163895"/>
            <a:ext cx="54278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dirty="0"/>
              <a:t>3GPP Unicast or Multicast/Broadcast Flow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4554F76-5B1B-41DB-89C3-7136EFD370B8}"/>
              </a:ext>
            </a:extLst>
          </p:cNvPr>
          <p:cNvSpPr txBox="1"/>
          <p:nvPr/>
        </p:nvSpPr>
        <p:spPr>
          <a:xfrm>
            <a:off x="1023410" y="5727947"/>
            <a:ext cx="4714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dirty="0"/>
              <a:t>Non-3GPP Multicast/Broadcast Flow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B77BB5F-E0D6-4F04-AD14-D538661DEC7D}"/>
              </a:ext>
            </a:extLst>
          </p:cNvPr>
          <p:cNvCxnSpPr>
            <a:cxnSpLocks/>
            <a:stCxn id="47" idx="0"/>
          </p:cNvCxnSpPr>
          <p:nvPr/>
        </p:nvCxnSpPr>
        <p:spPr>
          <a:xfrm flipH="1" flipV="1">
            <a:off x="2874885" y="4231708"/>
            <a:ext cx="505613" cy="14962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03BD401D-8C96-49F6-984A-FFC9D5ECC314}"/>
              </a:ext>
            </a:extLst>
          </p:cNvPr>
          <p:cNvCxnSpPr>
            <a:cxnSpLocks/>
            <a:stCxn id="14" idx="2"/>
          </p:cNvCxnSpPr>
          <p:nvPr/>
        </p:nvCxnSpPr>
        <p:spPr>
          <a:xfrm flipH="1">
            <a:off x="2977865" y="1625560"/>
            <a:ext cx="13531" cy="15346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14CECFC-540D-4299-8029-0D64E4FDD0B0}"/>
              </a:ext>
            </a:extLst>
          </p:cNvPr>
          <p:cNvSpPr/>
          <p:nvPr/>
        </p:nvSpPr>
        <p:spPr bwMode="auto">
          <a:xfrm>
            <a:off x="2297819" y="2915478"/>
            <a:ext cx="2910285" cy="1501061"/>
          </a:xfrm>
          <a:custGeom>
            <a:avLst/>
            <a:gdLst>
              <a:gd name="connsiteX0" fmla="*/ 2796208 w 2796208"/>
              <a:gd name="connsiteY0" fmla="*/ 0 h 1534639"/>
              <a:gd name="connsiteX1" fmla="*/ 2173356 w 2796208"/>
              <a:gd name="connsiteY1" fmla="*/ 1497496 h 1534639"/>
              <a:gd name="connsiteX2" fmla="*/ 0 w 2796208"/>
              <a:gd name="connsiteY2" fmla="*/ 1113183 h 1534639"/>
              <a:gd name="connsiteX3" fmla="*/ 0 w 2796208"/>
              <a:gd name="connsiteY3" fmla="*/ 1113183 h 1534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6208" h="1534639">
                <a:moveTo>
                  <a:pt x="2796208" y="0"/>
                </a:moveTo>
                <a:cubicBezTo>
                  <a:pt x="2717799" y="655983"/>
                  <a:pt x="2639391" y="1311966"/>
                  <a:pt x="2173356" y="1497496"/>
                </a:cubicBezTo>
                <a:cubicBezTo>
                  <a:pt x="1707321" y="1683026"/>
                  <a:pt x="0" y="1113183"/>
                  <a:pt x="0" y="1113183"/>
                </a:cubicBezTo>
                <a:lnTo>
                  <a:pt x="0" y="1113183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168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383243B-D378-400F-8E50-E7938EB38D9E}"/>
              </a:ext>
            </a:extLst>
          </p:cNvPr>
          <p:cNvSpPr/>
          <p:nvPr/>
        </p:nvSpPr>
        <p:spPr bwMode="auto">
          <a:xfrm>
            <a:off x="8447200" y="2077447"/>
            <a:ext cx="1862168" cy="24432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5" name="Google Shape;185;p17"/>
          <p:cNvSpPr txBox="1">
            <a:spLocks noGrp="1"/>
          </p:cNvSpPr>
          <p:nvPr>
            <p:ph type="title"/>
          </p:nvPr>
        </p:nvSpPr>
        <p:spPr>
          <a:xfrm>
            <a:off x="211367" y="56384"/>
            <a:ext cx="11899199" cy="763600"/>
          </a:xfrm>
          <a:prstGeom prst="rect">
            <a:avLst/>
          </a:prstGeom>
        </p:spPr>
        <p:txBody>
          <a:bodyPr spcFirstLastPara="1" vert="horz" wrap="square" lIns="121900" tIns="121900" rIns="121900" bIns="121900" numCol="1" anchor="t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IN" sz="3600" dirty="0"/>
              <a:t>System </a:t>
            </a:r>
            <a:r>
              <a:rPr lang="en" sz="3600" dirty="0"/>
              <a:t>Architecture - (Contd.)</a:t>
            </a:r>
            <a:endParaRPr sz="3600" dirty="0"/>
          </a:p>
        </p:txBody>
      </p:sp>
      <p:sp>
        <p:nvSpPr>
          <p:cNvPr id="186" name="Google Shape;186;p17"/>
          <p:cNvSpPr/>
          <p:nvPr/>
        </p:nvSpPr>
        <p:spPr>
          <a:xfrm>
            <a:off x="211367" y="3214247"/>
            <a:ext cx="634000" cy="5520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>
                <a:solidFill>
                  <a:schemeClr val="bg1"/>
                </a:solidFill>
              </a:rPr>
              <a:t>UE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87" name="Google Shape;187;p17"/>
          <p:cNvSpPr/>
          <p:nvPr/>
        </p:nvSpPr>
        <p:spPr>
          <a:xfrm>
            <a:off x="1541932" y="1570347"/>
            <a:ext cx="1851855" cy="1282299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  <a:lumOff val="2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dirty="0">
                <a:solidFill>
                  <a:schemeClr val="bg1"/>
                </a:solidFill>
              </a:rPr>
              <a:t>N3GPP Broadcast-NW (DTT/NTN)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88" name="Google Shape;188;p17"/>
          <p:cNvSpPr/>
          <p:nvPr/>
        </p:nvSpPr>
        <p:spPr>
          <a:xfrm>
            <a:off x="1541933" y="3851947"/>
            <a:ext cx="1464400" cy="552000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dirty="0">
                <a:solidFill>
                  <a:schemeClr val="bg1"/>
                </a:solidFill>
              </a:rPr>
              <a:t>NG-RAN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89" name="Google Shape;189;p17"/>
          <p:cNvSpPr/>
          <p:nvPr/>
        </p:nvSpPr>
        <p:spPr>
          <a:xfrm>
            <a:off x="3952333" y="5041547"/>
            <a:ext cx="1120000" cy="552000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>
                <a:solidFill>
                  <a:schemeClr val="bg1"/>
                </a:solidFill>
              </a:rPr>
              <a:t>AMF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90" name="Google Shape;190;p17"/>
          <p:cNvSpPr/>
          <p:nvPr/>
        </p:nvSpPr>
        <p:spPr>
          <a:xfrm>
            <a:off x="4014600" y="3296480"/>
            <a:ext cx="1120000" cy="552000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>
                <a:solidFill>
                  <a:schemeClr val="bg1"/>
                </a:solidFill>
              </a:rPr>
              <a:t>UPF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91" name="Google Shape;191;p17"/>
          <p:cNvSpPr/>
          <p:nvPr/>
        </p:nvSpPr>
        <p:spPr>
          <a:xfrm>
            <a:off x="5280800" y="4167947"/>
            <a:ext cx="1120000" cy="552000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dirty="0">
                <a:solidFill>
                  <a:schemeClr val="bg1"/>
                </a:solidFill>
              </a:rPr>
              <a:t>SMF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92" name="Google Shape;192;p17"/>
          <p:cNvSpPr/>
          <p:nvPr/>
        </p:nvSpPr>
        <p:spPr>
          <a:xfrm>
            <a:off x="6346300" y="2207947"/>
            <a:ext cx="1298400" cy="552000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>
                <a:solidFill>
                  <a:schemeClr val="bg1"/>
                </a:solidFill>
              </a:rPr>
              <a:t>MB-UPF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193" name="Google Shape;193;p17"/>
          <p:cNvCxnSpPr>
            <a:stCxn id="189" idx="3"/>
            <a:endCxn id="191" idx="2"/>
          </p:cNvCxnSpPr>
          <p:nvPr/>
        </p:nvCxnSpPr>
        <p:spPr>
          <a:xfrm rot="10800000" flipH="1">
            <a:off x="5072333" y="4719947"/>
            <a:ext cx="768400" cy="597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4" name="Google Shape;194;p17"/>
          <p:cNvCxnSpPr>
            <a:stCxn id="190" idx="3"/>
            <a:endCxn id="191" idx="0"/>
          </p:cNvCxnSpPr>
          <p:nvPr/>
        </p:nvCxnSpPr>
        <p:spPr>
          <a:xfrm>
            <a:off x="5134600" y="3572480"/>
            <a:ext cx="706400" cy="595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5" name="Google Shape;195;p17"/>
          <p:cNvCxnSpPr>
            <a:cxnSpLocks/>
            <a:stCxn id="186" idx="0"/>
            <a:endCxn id="187" idx="1"/>
          </p:cNvCxnSpPr>
          <p:nvPr/>
        </p:nvCxnSpPr>
        <p:spPr>
          <a:xfrm flipV="1">
            <a:off x="528367" y="2211497"/>
            <a:ext cx="1013565" cy="100275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6" name="Google Shape;196;p17"/>
          <p:cNvCxnSpPr>
            <a:stCxn id="186" idx="2"/>
            <a:endCxn id="188" idx="1"/>
          </p:cNvCxnSpPr>
          <p:nvPr/>
        </p:nvCxnSpPr>
        <p:spPr>
          <a:xfrm>
            <a:off x="528367" y="3766247"/>
            <a:ext cx="1013600" cy="361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7" name="Google Shape;197;p17"/>
          <p:cNvSpPr/>
          <p:nvPr/>
        </p:nvSpPr>
        <p:spPr>
          <a:xfrm>
            <a:off x="7148800" y="4491205"/>
            <a:ext cx="1298400" cy="552000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dirty="0">
                <a:solidFill>
                  <a:schemeClr val="bg1"/>
                </a:solidFill>
              </a:rPr>
              <a:t>MB-SMF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98" name="Google Shape;198;p17"/>
          <p:cNvSpPr/>
          <p:nvPr/>
        </p:nvSpPr>
        <p:spPr>
          <a:xfrm>
            <a:off x="3629587" y="1119535"/>
            <a:ext cx="1546400" cy="962800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  <a:lumOff val="2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>
                <a:solidFill>
                  <a:schemeClr val="bg1"/>
                </a:solidFill>
              </a:rPr>
              <a:t>Non-3GPP Broadcast-IWF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199" name="Google Shape;199;p17"/>
          <p:cNvCxnSpPr>
            <a:cxnSpLocks/>
            <a:stCxn id="187" idx="3"/>
            <a:endCxn id="198" idx="1"/>
          </p:cNvCxnSpPr>
          <p:nvPr/>
        </p:nvCxnSpPr>
        <p:spPr>
          <a:xfrm flipV="1">
            <a:off x="3393787" y="1600935"/>
            <a:ext cx="235800" cy="610562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" name="Google Shape;200;p17"/>
          <p:cNvCxnSpPr>
            <a:stCxn id="198" idx="3"/>
            <a:endCxn id="192" idx="1"/>
          </p:cNvCxnSpPr>
          <p:nvPr/>
        </p:nvCxnSpPr>
        <p:spPr>
          <a:xfrm>
            <a:off x="5175988" y="1600935"/>
            <a:ext cx="1170313" cy="883012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1" name="Google Shape;201;p17"/>
          <p:cNvCxnSpPr>
            <a:stCxn id="190" idx="3"/>
            <a:endCxn id="192" idx="1"/>
          </p:cNvCxnSpPr>
          <p:nvPr/>
        </p:nvCxnSpPr>
        <p:spPr>
          <a:xfrm rot="10800000" flipH="1">
            <a:off x="5134600" y="2484080"/>
            <a:ext cx="1211600" cy="1088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2" name="Google Shape;202;p17"/>
          <p:cNvCxnSpPr>
            <a:stCxn id="188" idx="3"/>
            <a:endCxn id="190" idx="1"/>
          </p:cNvCxnSpPr>
          <p:nvPr/>
        </p:nvCxnSpPr>
        <p:spPr>
          <a:xfrm rot="10800000" flipH="1">
            <a:off x="3006333" y="3572347"/>
            <a:ext cx="1008400" cy="555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3" name="Google Shape;203;p17"/>
          <p:cNvCxnSpPr>
            <a:stCxn id="188" idx="3"/>
            <a:endCxn id="189" idx="1"/>
          </p:cNvCxnSpPr>
          <p:nvPr/>
        </p:nvCxnSpPr>
        <p:spPr>
          <a:xfrm>
            <a:off x="3006333" y="4127947"/>
            <a:ext cx="946000" cy="118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" name="Google Shape;204;p17"/>
          <p:cNvCxnSpPr>
            <a:stCxn id="189" idx="3"/>
            <a:endCxn id="197" idx="1"/>
          </p:cNvCxnSpPr>
          <p:nvPr/>
        </p:nvCxnSpPr>
        <p:spPr>
          <a:xfrm flipV="1">
            <a:off x="5072333" y="4767206"/>
            <a:ext cx="2076467" cy="550341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" name="Google Shape;205;p17"/>
          <p:cNvCxnSpPr>
            <a:stCxn id="191" idx="3"/>
            <a:endCxn id="197" idx="1"/>
          </p:cNvCxnSpPr>
          <p:nvPr/>
        </p:nvCxnSpPr>
        <p:spPr>
          <a:xfrm>
            <a:off x="6400800" y="4443947"/>
            <a:ext cx="748000" cy="323259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6" name="Google Shape;206;p17"/>
          <p:cNvSpPr/>
          <p:nvPr/>
        </p:nvSpPr>
        <p:spPr>
          <a:xfrm>
            <a:off x="8757200" y="2536480"/>
            <a:ext cx="1298400" cy="55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>
                <a:solidFill>
                  <a:schemeClr val="bg1"/>
                </a:solidFill>
              </a:rPr>
              <a:t>MB-STF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07" name="Google Shape;207;p17"/>
          <p:cNvSpPr/>
          <p:nvPr/>
        </p:nvSpPr>
        <p:spPr>
          <a:xfrm>
            <a:off x="10909767" y="3385813"/>
            <a:ext cx="1200800" cy="55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>
                <a:solidFill>
                  <a:schemeClr val="bg1"/>
                </a:solidFill>
              </a:rPr>
              <a:t>AF/AS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08" name="Google Shape;208;p17"/>
          <p:cNvSpPr/>
          <p:nvPr/>
        </p:nvSpPr>
        <p:spPr>
          <a:xfrm>
            <a:off x="7411200" y="5816764"/>
            <a:ext cx="1120000" cy="552000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dirty="0">
                <a:solidFill>
                  <a:schemeClr val="bg1"/>
                </a:solidFill>
              </a:rPr>
              <a:t>PCF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09" name="Google Shape;209;p17"/>
          <p:cNvSpPr/>
          <p:nvPr/>
        </p:nvSpPr>
        <p:spPr>
          <a:xfrm>
            <a:off x="9209000" y="4973080"/>
            <a:ext cx="1120000" cy="552000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>
                <a:solidFill>
                  <a:schemeClr val="bg1"/>
                </a:solidFill>
              </a:rPr>
              <a:t>NEF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10" name="Google Shape;210;p17"/>
          <p:cNvSpPr/>
          <p:nvPr/>
        </p:nvSpPr>
        <p:spPr>
          <a:xfrm>
            <a:off x="8757200" y="3738547"/>
            <a:ext cx="1298400" cy="55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>
                <a:solidFill>
                  <a:schemeClr val="bg1"/>
                </a:solidFill>
              </a:rPr>
              <a:t>MBSF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211" name="Google Shape;211;p17"/>
          <p:cNvCxnSpPr>
            <a:stCxn id="189" idx="3"/>
            <a:endCxn id="208" idx="1"/>
          </p:cNvCxnSpPr>
          <p:nvPr/>
        </p:nvCxnSpPr>
        <p:spPr>
          <a:xfrm>
            <a:off x="5072333" y="5317547"/>
            <a:ext cx="2338867" cy="775217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2" name="Google Shape;212;p17"/>
          <p:cNvCxnSpPr>
            <a:stCxn id="208" idx="3"/>
            <a:endCxn id="209" idx="2"/>
          </p:cNvCxnSpPr>
          <p:nvPr/>
        </p:nvCxnSpPr>
        <p:spPr>
          <a:xfrm flipV="1">
            <a:off x="8531200" y="5525080"/>
            <a:ext cx="1237800" cy="567684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13" name="Google Shape;213;p17"/>
          <p:cNvCxnSpPr>
            <a:stCxn id="209" idx="0"/>
            <a:endCxn id="210" idx="2"/>
          </p:cNvCxnSpPr>
          <p:nvPr/>
        </p:nvCxnSpPr>
        <p:spPr>
          <a:xfrm flipH="1" flipV="1">
            <a:off x="9406400" y="4290547"/>
            <a:ext cx="362600" cy="682533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14" name="Google Shape;214;p17"/>
          <p:cNvCxnSpPr>
            <a:stCxn id="197" idx="0"/>
            <a:endCxn id="210" idx="1"/>
          </p:cNvCxnSpPr>
          <p:nvPr/>
        </p:nvCxnSpPr>
        <p:spPr>
          <a:xfrm flipV="1">
            <a:off x="7798000" y="4014547"/>
            <a:ext cx="959200" cy="476659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15" name="Google Shape;215;p17"/>
          <p:cNvCxnSpPr>
            <a:stCxn id="210" idx="3"/>
            <a:endCxn id="207" idx="1"/>
          </p:cNvCxnSpPr>
          <p:nvPr/>
        </p:nvCxnSpPr>
        <p:spPr>
          <a:xfrm rot="10800000" flipH="1">
            <a:off x="10055600" y="3661747"/>
            <a:ext cx="854000" cy="352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16" name="Google Shape;216;p17"/>
          <p:cNvCxnSpPr>
            <a:stCxn id="206" idx="3"/>
            <a:endCxn id="207" idx="1"/>
          </p:cNvCxnSpPr>
          <p:nvPr/>
        </p:nvCxnSpPr>
        <p:spPr>
          <a:xfrm>
            <a:off x="10055600" y="2812480"/>
            <a:ext cx="854000" cy="84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17" name="Google Shape;217;p17"/>
          <p:cNvCxnSpPr>
            <a:stCxn id="209" idx="0"/>
            <a:endCxn id="207" idx="2"/>
          </p:cNvCxnSpPr>
          <p:nvPr/>
        </p:nvCxnSpPr>
        <p:spPr>
          <a:xfrm flipV="1">
            <a:off x="9769001" y="3937813"/>
            <a:ext cx="1741167" cy="1035267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18" name="Google Shape;218;p17"/>
          <p:cNvCxnSpPr>
            <a:stCxn id="206" idx="2"/>
            <a:endCxn id="210" idx="0"/>
          </p:cNvCxnSpPr>
          <p:nvPr/>
        </p:nvCxnSpPr>
        <p:spPr>
          <a:xfrm>
            <a:off x="9406400" y="3088480"/>
            <a:ext cx="0" cy="650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19" name="Google Shape;219;p17"/>
          <p:cNvCxnSpPr>
            <a:stCxn id="206" idx="1"/>
            <a:endCxn id="192" idx="3"/>
          </p:cNvCxnSpPr>
          <p:nvPr/>
        </p:nvCxnSpPr>
        <p:spPr>
          <a:xfrm rot="10800000">
            <a:off x="7644800" y="2484080"/>
            <a:ext cx="1112400" cy="328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20" name="Google Shape;220;p17"/>
          <p:cNvCxnSpPr>
            <a:stCxn id="192" idx="0"/>
            <a:endCxn id="207" idx="0"/>
          </p:cNvCxnSpPr>
          <p:nvPr/>
        </p:nvCxnSpPr>
        <p:spPr>
          <a:xfrm rot="-5400000" flipH="1">
            <a:off x="8663900" y="539547"/>
            <a:ext cx="1178000" cy="4514800"/>
          </a:xfrm>
          <a:prstGeom prst="curvedConnector3">
            <a:avLst>
              <a:gd name="adj1" fmla="val -2695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1" name="Google Shape;221;p17"/>
          <p:cNvSpPr txBox="1"/>
          <p:nvPr/>
        </p:nvSpPr>
        <p:spPr>
          <a:xfrm>
            <a:off x="3215133" y="4768947"/>
            <a:ext cx="5284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N2</a:t>
            </a:r>
            <a:endParaRPr sz="1333" dirty="0"/>
          </a:p>
        </p:txBody>
      </p:sp>
      <p:sp>
        <p:nvSpPr>
          <p:cNvPr id="222" name="Google Shape;222;p17"/>
          <p:cNvSpPr txBox="1"/>
          <p:nvPr/>
        </p:nvSpPr>
        <p:spPr>
          <a:xfrm>
            <a:off x="3351667" y="3735880"/>
            <a:ext cx="5284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/>
              <a:t>N3</a:t>
            </a:r>
            <a:endParaRPr sz="1333" dirty="0"/>
          </a:p>
        </p:txBody>
      </p:sp>
      <p:sp>
        <p:nvSpPr>
          <p:cNvPr id="223" name="Google Shape;223;p17"/>
          <p:cNvSpPr txBox="1"/>
          <p:nvPr/>
        </p:nvSpPr>
        <p:spPr>
          <a:xfrm>
            <a:off x="5487133" y="3634213"/>
            <a:ext cx="5284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/>
              <a:t>N4</a:t>
            </a:r>
            <a:endParaRPr sz="1333" dirty="0"/>
          </a:p>
        </p:txBody>
      </p:sp>
      <p:sp>
        <p:nvSpPr>
          <p:cNvPr id="224" name="Google Shape;224;p17"/>
          <p:cNvSpPr txBox="1"/>
          <p:nvPr/>
        </p:nvSpPr>
        <p:spPr>
          <a:xfrm>
            <a:off x="5013300" y="4659547"/>
            <a:ext cx="6508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/>
              <a:t>N11</a:t>
            </a:r>
            <a:endParaRPr sz="1333" dirty="0"/>
          </a:p>
        </p:txBody>
      </p:sp>
      <p:sp>
        <p:nvSpPr>
          <p:cNvPr id="225" name="Google Shape;225;p17"/>
          <p:cNvSpPr txBox="1"/>
          <p:nvPr/>
        </p:nvSpPr>
        <p:spPr>
          <a:xfrm>
            <a:off x="5956300" y="4980613"/>
            <a:ext cx="7064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/>
              <a:t>N11</a:t>
            </a:r>
            <a:endParaRPr sz="1333" dirty="0"/>
          </a:p>
        </p:txBody>
      </p:sp>
      <p:sp>
        <p:nvSpPr>
          <p:cNvPr id="226" name="Google Shape;226;p17"/>
          <p:cNvSpPr txBox="1"/>
          <p:nvPr/>
        </p:nvSpPr>
        <p:spPr>
          <a:xfrm>
            <a:off x="5476567" y="5541027"/>
            <a:ext cx="6340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N15</a:t>
            </a:r>
            <a:endParaRPr sz="1333" dirty="0"/>
          </a:p>
        </p:txBody>
      </p:sp>
      <p:cxnSp>
        <p:nvCxnSpPr>
          <p:cNvPr id="227" name="Google Shape;227;p17"/>
          <p:cNvCxnSpPr>
            <a:stCxn id="197" idx="2"/>
            <a:endCxn id="208" idx="0"/>
          </p:cNvCxnSpPr>
          <p:nvPr/>
        </p:nvCxnSpPr>
        <p:spPr>
          <a:xfrm>
            <a:off x="7798000" y="5043205"/>
            <a:ext cx="173200" cy="773559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8" name="Google Shape;228;p17"/>
          <p:cNvSpPr txBox="1"/>
          <p:nvPr/>
        </p:nvSpPr>
        <p:spPr>
          <a:xfrm>
            <a:off x="7329999" y="5170087"/>
            <a:ext cx="767761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N7mb</a:t>
            </a:r>
            <a:endParaRPr sz="1333" dirty="0"/>
          </a:p>
        </p:txBody>
      </p:sp>
      <p:sp>
        <p:nvSpPr>
          <p:cNvPr id="229" name="Google Shape;229;p17"/>
          <p:cNvSpPr txBox="1"/>
          <p:nvPr/>
        </p:nvSpPr>
        <p:spPr>
          <a:xfrm>
            <a:off x="6502400" y="4247947"/>
            <a:ext cx="9088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N16mb</a:t>
            </a:r>
            <a:endParaRPr sz="1333" dirty="0"/>
          </a:p>
        </p:txBody>
      </p:sp>
      <p:sp>
        <p:nvSpPr>
          <p:cNvPr id="230" name="Google Shape;230;p17"/>
          <p:cNvSpPr txBox="1"/>
          <p:nvPr/>
        </p:nvSpPr>
        <p:spPr>
          <a:xfrm>
            <a:off x="5387600" y="2705997"/>
            <a:ext cx="9088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N19mb</a:t>
            </a:r>
            <a:endParaRPr sz="1333" dirty="0"/>
          </a:p>
        </p:txBody>
      </p:sp>
      <p:cxnSp>
        <p:nvCxnSpPr>
          <p:cNvPr id="231" name="Google Shape;231;p17"/>
          <p:cNvCxnSpPr>
            <a:stCxn id="192" idx="2"/>
            <a:endCxn id="197" idx="0"/>
          </p:cNvCxnSpPr>
          <p:nvPr/>
        </p:nvCxnSpPr>
        <p:spPr>
          <a:xfrm>
            <a:off x="6995501" y="2759947"/>
            <a:ext cx="802500" cy="1731259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2" name="Google Shape;232;p17"/>
          <p:cNvSpPr txBox="1"/>
          <p:nvPr/>
        </p:nvSpPr>
        <p:spPr>
          <a:xfrm>
            <a:off x="6984399" y="3365947"/>
            <a:ext cx="731941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N4mb</a:t>
            </a:r>
            <a:endParaRPr sz="1333" dirty="0"/>
          </a:p>
        </p:txBody>
      </p:sp>
      <p:sp>
        <p:nvSpPr>
          <p:cNvPr id="233" name="Google Shape;233;p17"/>
          <p:cNvSpPr txBox="1"/>
          <p:nvPr/>
        </p:nvSpPr>
        <p:spPr>
          <a:xfrm>
            <a:off x="10841067" y="4182747"/>
            <a:ext cx="6340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/>
              <a:t>N33</a:t>
            </a:r>
            <a:endParaRPr sz="1333" dirty="0"/>
          </a:p>
        </p:txBody>
      </p:sp>
      <p:sp>
        <p:nvSpPr>
          <p:cNvPr id="234" name="Google Shape;234;p17"/>
          <p:cNvSpPr txBox="1"/>
          <p:nvPr/>
        </p:nvSpPr>
        <p:spPr>
          <a:xfrm>
            <a:off x="8692879" y="5878234"/>
            <a:ext cx="7684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N30</a:t>
            </a:r>
            <a:endParaRPr sz="1333" dirty="0"/>
          </a:p>
        </p:txBody>
      </p:sp>
      <p:sp>
        <p:nvSpPr>
          <p:cNvPr id="235" name="Google Shape;235;p17"/>
          <p:cNvSpPr txBox="1"/>
          <p:nvPr/>
        </p:nvSpPr>
        <p:spPr>
          <a:xfrm rot="20111473">
            <a:off x="7796431" y="3855261"/>
            <a:ext cx="11200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1333" dirty="0">
                <a:solidFill>
                  <a:schemeClr val="dk1"/>
                </a:solidFill>
              </a:rPr>
              <a:t>Nmb1</a:t>
            </a:r>
            <a:endParaRPr sz="1333" dirty="0"/>
          </a:p>
        </p:txBody>
      </p:sp>
      <p:sp>
        <p:nvSpPr>
          <p:cNvPr id="236" name="Google Shape;236;p17"/>
          <p:cNvSpPr txBox="1"/>
          <p:nvPr/>
        </p:nvSpPr>
        <p:spPr>
          <a:xfrm>
            <a:off x="7869523" y="2294489"/>
            <a:ext cx="13744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>
                <a:solidFill>
                  <a:schemeClr val="dk1"/>
                </a:solidFill>
              </a:rPr>
              <a:t>Nmb9</a:t>
            </a:r>
            <a:endParaRPr sz="1333" dirty="0"/>
          </a:p>
        </p:txBody>
      </p:sp>
      <p:sp>
        <p:nvSpPr>
          <p:cNvPr id="237" name="Google Shape;237;p17"/>
          <p:cNvSpPr txBox="1"/>
          <p:nvPr/>
        </p:nvSpPr>
        <p:spPr>
          <a:xfrm>
            <a:off x="9040600" y="3177513"/>
            <a:ext cx="8025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Nmb2</a:t>
            </a:r>
            <a:endParaRPr sz="1333" dirty="0"/>
          </a:p>
        </p:txBody>
      </p:sp>
      <p:sp>
        <p:nvSpPr>
          <p:cNvPr id="238" name="Google Shape;238;p17"/>
          <p:cNvSpPr txBox="1"/>
          <p:nvPr/>
        </p:nvSpPr>
        <p:spPr>
          <a:xfrm>
            <a:off x="9933346" y="2834371"/>
            <a:ext cx="1341155" cy="656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333" dirty="0"/>
              <a:t>Nmb8/</a:t>
            </a:r>
          </a:p>
          <a:p>
            <a:pPr algn="ctr"/>
            <a:r>
              <a:rPr lang="en" sz="1333" dirty="0"/>
              <a:t>X-MB-U/MB2-U</a:t>
            </a:r>
            <a:endParaRPr sz="1333" dirty="0"/>
          </a:p>
        </p:txBody>
      </p:sp>
      <p:sp>
        <p:nvSpPr>
          <p:cNvPr id="240" name="Google Shape;240;p17"/>
          <p:cNvSpPr txBox="1"/>
          <p:nvPr/>
        </p:nvSpPr>
        <p:spPr>
          <a:xfrm>
            <a:off x="9051332" y="4472704"/>
            <a:ext cx="9592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>
                <a:solidFill>
                  <a:schemeClr val="dk1"/>
                </a:solidFill>
              </a:rPr>
              <a:t>Nmb5</a:t>
            </a:r>
            <a:endParaRPr sz="1733" dirty="0"/>
          </a:p>
        </p:txBody>
      </p:sp>
      <p:sp>
        <p:nvSpPr>
          <p:cNvPr id="241" name="Google Shape;241;p17"/>
          <p:cNvSpPr txBox="1"/>
          <p:nvPr/>
        </p:nvSpPr>
        <p:spPr>
          <a:xfrm>
            <a:off x="8619500" y="1483947"/>
            <a:ext cx="11124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>
                <a:solidFill>
                  <a:schemeClr val="dk1"/>
                </a:solidFill>
              </a:rPr>
              <a:t>N6mb</a:t>
            </a:r>
            <a:endParaRPr sz="1333" dirty="0">
              <a:solidFill>
                <a:schemeClr val="dk1"/>
              </a:solidFill>
            </a:endParaRPr>
          </a:p>
        </p:txBody>
      </p:sp>
      <p:cxnSp>
        <p:nvCxnSpPr>
          <p:cNvPr id="242" name="Google Shape;242;p17"/>
          <p:cNvCxnSpPr>
            <a:stCxn id="188" idx="3"/>
            <a:endCxn id="192" idx="1"/>
          </p:cNvCxnSpPr>
          <p:nvPr/>
        </p:nvCxnSpPr>
        <p:spPr>
          <a:xfrm rot="10800000" flipH="1">
            <a:off x="3006333" y="2483947"/>
            <a:ext cx="3340000" cy="1644000"/>
          </a:xfrm>
          <a:prstGeom prst="curvedConnector3">
            <a:avLst>
              <a:gd name="adj1" fmla="val 21796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3" name="Google Shape;243;p17"/>
          <p:cNvSpPr txBox="1"/>
          <p:nvPr/>
        </p:nvSpPr>
        <p:spPr>
          <a:xfrm>
            <a:off x="4665411" y="2238056"/>
            <a:ext cx="9088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N3mb</a:t>
            </a:r>
            <a:endParaRPr sz="1333" dirty="0"/>
          </a:p>
        </p:txBody>
      </p:sp>
      <p:sp>
        <p:nvSpPr>
          <p:cNvPr id="66" name="Google Shape;243;p17">
            <a:extLst>
              <a:ext uri="{FF2B5EF4-FFF2-40B4-BE49-F238E27FC236}">
                <a16:creationId xmlns:a16="http://schemas.microsoft.com/office/drawing/2014/main" id="{2A9E49ED-8A5F-4580-B7C9-BBFF13AC9B18}"/>
              </a:ext>
            </a:extLst>
          </p:cNvPr>
          <p:cNvSpPr txBox="1"/>
          <p:nvPr/>
        </p:nvSpPr>
        <p:spPr>
          <a:xfrm>
            <a:off x="5316759" y="1453148"/>
            <a:ext cx="9088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N3mb</a:t>
            </a:r>
            <a:endParaRPr sz="1333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0C3CF31-9F4E-4B5C-A9EE-268D8128A4F8}"/>
              </a:ext>
            </a:extLst>
          </p:cNvPr>
          <p:cNvSpPr/>
          <p:nvPr/>
        </p:nvSpPr>
        <p:spPr bwMode="auto">
          <a:xfrm>
            <a:off x="3365401" y="2064774"/>
            <a:ext cx="1059115" cy="2976772"/>
          </a:xfrm>
          <a:custGeom>
            <a:avLst/>
            <a:gdLst>
              <a:gd name="connsiteX0" fmla="*/ 913114 w 913114"/>
              <a:gd name="connsiteY0" fmla="*/ 0 h 3023420"/>
              <a:gd name="connsiteX1" fmla="*/ 352675 w 913114"/>
              <a:gd name="connsiteY1" fmla="*/ 811161 h 3023420"/>
              <a:gd name="connsiteX2" fmla="*/ 13463 w 913114"/>
              <a:gd name="connsiteY2" fmla="*/ 1858297 h 3023420"/>
              <a:gd name="connsiteX3" fmla="*/ 809875 w 913114"/>
              <a:gd name="connsiteY3" fmla="*/ 3023420 h 3023420"/>
              <a:gd name="connsiteX4" fmla="*/ 809875 w 913114"/>
              <a:gd name="connsiteY4" fmla="*/ 3023420 h 302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114" h="3023420">
                <a:moveTo>
                  <a:pt x="913114" y="0"/>
                </a:moveTo>
                <a:cubicBezTo>
                  <a:pt x="707865" y="250722"/>
                  <a:pt x="502617" y="501445"/>
                  <a:pt x="352675" y="811161"/>
                </a:cubicBezTo>
                <a:cubicBezTo>
                  <a:pt x="202733" y="1120877"/>
                  <a:pt x="-62737" y="1489587"/>
                  <a:pt x="13463" y="1858297"/>
                </a:cubicBezTo>
                <a:cubicBezTo>
                  <a:pt x="89663" y="2227007"/>
                  <a:pt x="809875" y="3023420"/>
                  <a:pt x="809875" y="3023420"/>
                </a:cubicBezTo>
                <a:lnTo>
                  <a:pt x="809875" y="3023420"/>
                </a:lnTo>
              </a:path>
            </a:pathLst>
          </a:custGeom>
          <a:noFill/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Google Shape;221;p17">
            <a:extLst>
              <a:ext uri="{FF2B5EF4-FFF2-40B4-BE49-F238E27FC236}">
                <a16:creationId xmlns:a16="http://schemas.microsoft.com/office/drawing/2014/main" id="{04AF4ED1-C1F9-49B1-8FDD-E9209FA0C2DC}"/>
              </a:ext>
            </a:extLst>
          </p:cNvPr>
          <p:cNvSpPr txBox="1"/>
          <p:nvPr/>
        </p:nvSpPr>
        <p:spPr>
          <a:xfrm>
            <a:off x="3839805" y="1999366"/>
            <a:ext cx="5284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N2</a:t>
            </a:r>
            <a:endParaRPr sz="1333" dirty="0"/>
          </a:p>
        </p:txBody>
      </p:sp>
      <p:sp>
        <p:nvSpPr>
          <p:cNvPr id="73" name="Google Shape;238;p17">
            <a:extLst>
              <a:ext uri="{FF2B5EF4-FFF2-40B4-BE49-F238E27FC236}">
                <a16:creationId xmlns:a16="http://schemas.microsoft.com/office/drawing/2014/main" id="{588D884C-9E34-473E-B858-3A9209CBE5AA}"/>
              </a:ext>
            </a:extLst>
          </p:cNvPr>
          <p:cNvSpPr txBox="1"/>
          <p:nvPr/>
        </p:nvSpPr>
        <p:spPr>
          <a:xfrm rot="20168734">
            <a:off x="9458953" y="3795539"/>
            <a:ext cx="1843200" cy="656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333" dirty="0"/>
              <a:t>Nmb10</a:t>
            </a:r>
          </a:p>
          <a:p>
            <a:pPr algn="ctr"/>
            <a:r>
              <a:rPr lang="en" sz="1333" dirty="0"/>
              <a:t>X-MB-C/MB2-C</a:t>
            </a:r>
            <a:endParaRPr sz="1333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AEA2324-2744-4188-BD15-7DF3163F8687}"/>
              </a:ext>
            </a:extLst>
          </p:cNvPr>
          <p:cNvSpPr/>
          <p:nvPr/>
        </p:nvSpPr>
        <p:spPr bwMode="auto">
          <a:xfrm>
            <a:off x="7905135" y="3967316"/>
            <a:ext cx="3806905" cy="2172679"/>
          </a:xfrm>
          <a:custGeom>
            <a:avLst/>
            <a:gdLst>
              <a:gd name="connsiteX0" fmla="*/ 3672349 w 3806905"/>
              <a:gd name="connsiteY0" fmla="*/ 0 h 2172679"/>
              <a:gd name="connsiteX1" fmla="*/ 3362633 w 3806905"/>
              <a:gd name="connsiteY1" fmla="*/ 2153265 h 2172679"/>
              <a:gd name="connsiteX2" fmla="*/ 0 w 3806905"/>
              <a:gd name="connsiteY2" fmla="*/ 1061884 h 2172679"/>
              <a:gd name="connsiteX3" fmla="*/ 0 w 3806905"/>
              <a:gd name="connsiteY3" fmla="*/ 1061884 h 217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6905" h="2172679">
                <a:moveTo>
                  <a:pt x="3672349" y="0"/>
                </a:moveTo>
                <a:cubicBezTo>
                  <a:pt x="3823520" y="988142"/>
                  <a:pt x="3974691" y="1976284"/>
                  <a:pt x="3362633" y="2153265"/>
                </a:cubicBezTo>
                <a:cubicBezTo>
                  <a:pt x="2750575" y="2330246"/>
                  <a:pt x="560439" y="1243781"/>
                  <a:pt x="0" y="1061884"/>
                </a:cubicBezTo>
                <a:lnTo>
                  <a:pt x="0" y="1061884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Google Shape;233;p17">
            <a:extLst>
              <a:ext uri="{FF2B5EF4-FFF2-40B4-BE49-F238E27FC236}">
                <a16:creationId xmlns:a16="http://schemas.microsoft.com/office/drawing/2014/main" id="{80F5EAC1-CC66-45CA-8D7D-B6487C6CEB4D}"/>
              </a:ext>
            </a:extLst>
          </p:cNvPr>
          <p:cNvSpPr txBox="1"/>
          <p:nvPr/>
        </p:nvSpPr>
        <p:spPr>
          <a:xfrm>
            <a:off x="10841067" y="5588760"/>
            <a:ext cx="7864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1333" dirty="0"/>
              <a:t>Nmb13</a:t>
            </a:r>
            <a:endParaRPr sz="1333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8C0CA18-0501-4269-AA9B-4AC7374E5F15}"/>
              </a:ext>
            </a:extLst>
          </p:cNvPr>
          <p:cNvSpPr txBox="1"/>
          <p:nvPr/>
        </p:nvSpPr>
        <p:spPr>
          <a:xfrm>
            <a:off x="9051332" y="2093830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800" dirty="0"/>
              <a:t>MBS</a:t>
            </a:r>
            <a:endParaRPr lang="en-I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System Architecture – Salient Points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490330" y="795130"/>
            <a:ext cx="10392805" cy="5446644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1800" kern="0" dirty="0"/>
              <a:t>5G System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Availability of Multicast/Broadcast Service Delivery Framework (23.247)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Converged Core Network - Supports both 3GPP and Non-3GPP Access through a common AN-CN Interface</a:t>
            </a:r>
          </a:p>
          <a:p>
            <a:pPr>
              <a:lnSpc>
                <a:spcPct val="115000"/>
              </a:lnSpc>
            </a:pPr>
            <a:r>
              <a:rPr lang="en-GB" sz="1800" kern="0" dirty="0"/>
              <a:t>Easy to Integrate Non-3GPP Multicast/Broadcast NW as N3GPP Access with 5G Core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With the Multicast/Broadcast Framework in 5G Core</a:t>
            </a:r>
          </a:p>
          <a:p>
            <a:pPr lvl="2">
              <a:lnSpc>
                <a:spcPct val="115000"/>
              </a:lnSpc>
            </a:pPr>
            <a:r>
              <a:rPr lang="en-GB" sz="1400" kern="0" dirty="0"/>
              <a:t>Limited Changes Expected in Existing Interfaces (N2/N3)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No Impact on AF+MBSF+MBSTF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Aligned with 5G System Architectural Principles</a:t>
            </a:r>
          </a:p>
          <a:p>
            <a:pPr>
              <a:lnSpc>
                <a:spcPct val="115000"/>
              </a:lnSpc>
            </a:pPr>
            <a:r>
              <a:rPr lang="en-GB" sz="1800" kern="0" dirty="0"/>
              <a:t>Unified MB Session Management across 3GPP NG-RAN and non-3GPP DTT/Satellite Network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5G Core to manage data Flow through both Non-3GPP DTT/Satellite Network and 5G NG-RAN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Use Non-3GPP DTT/Satellite Network for Multicast/Broadcast Transmission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Easy to Switch between Non-3GPP DTT/Satellite Network and 3GPP 5G NG-RAN (Unicast)</a:t>
            </a:r>
          </a:p>
          <a:p>
            <a:pPr lvl="2">
              <a:lnSpc>
                <a:spcPct val="115000"/>
              </a:lnSpc>
            </a:pPr>
            <a:r>
              <a:rPr lang="en-GB" sz="1400" kern="0" dirty="0"/>
              <a:t>Reuse the Inbuilt Unicast – Multicast Switching Mechanism of 5G Core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Improved Resource Utilization across non-3GPP DTT/Satellite Network and 3GPP 5G NG-RAN</a:t>
            </a:r>
          </a:p>
          <a:p>
            <a:pPr lvl="1">
              <a:lnSpc>
                <a:spcPct val="115000"/>
              </a:lnSpc>
            </a:pPr>
            <a:r>
              <a:rPr lang="en-GB" sz="1600" kern="0" dirty="0"/>
              <a:t>Synchronization across the two access networks in case of User Mobility</a:t>
            </a:r>
          </a:p>
        </p:txBody>
      </p:sp>
    </p:spTree>
    <p:extLst>
      <p:ext uri="{BB962C8B-B14F-4D97-AF65-F5344CB8AC3E}">
        <p14:creationId xmlns:p14="http://schemas.microsoft.com/office/powerpoint/2010/main" val="408664727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12894555"/>
      </p:ext>
    </p:extLst>
  </p:cSld>
  <p:clrMapOvr>
    <a:masterClrMapping/>
  </p:clrMapOvr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10574</TotalTime>
  <Words>546</Words>
  <Application>Microsoft Office PowerPoint</Application>
  <PresentationFormat>Widescreen</PresentationFormat>
  <Paragraphs>92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3GPP_theme</vt:lpstr>
      <vt:lpstr>2_Office Theme</vt:lpstr>
      <vt:lpstr>3GPP SA Proposal  c Interworking of Non-3GPP Broadcast Networks with 3GPP 5G System  Source: Saankhya Labs Cosignees: One Media, Ligado Networks, Fraunhofer IIS, CEWiT, Tejas Networks, IIT Bombay, IIT Kanpur, IIT Madras, IIT Hyderabad, IIT Kharagpur </vt:lpstr>
      <vt:lpstr>PowerPoint Presentation</vt:lpstr>
      <vt:lpstr>PowerPoint Presentation</vt:lpstr>
      <vt:lpstr>Backup</vt:lpstr>
      <vt:lpstr>System Architecture  (Non-3GPP MB Network Integrated with 5G Core)</vt:lpstr>
      <vt:lpstr>System Architecture - (Contd.)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Proposal Exploring RAN Disaggregation for 5G-NR</dc:title>
  <dc:creator>Meghna Khaturia</dc:creator>
  <cp:lastModifiedBy>Anindya Saha</cp:lastModifiedBy>
  <cp:revision>193</cp:revision>
  <dcterms:created xsi:type="dcterms:W3CDTF">2021-08-01T12:34:05Z</dcterms:created>
  <dcterms:modified xsi:type="dcterms:W3CDTF">2021-09-05T14:58:14Z</dcterms:modified>
</cp:coreProperties>
</file>